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48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84747AC7-60DC-4FCC-9DC2-B2D71F778AB1}" type="datetimeFigureOut">
              <a:rPr lang="ru-RU" smtClean="0"/>
              <a:t>31.03.2024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33187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16890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9225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90640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7213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3456134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2757523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210727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71172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47AC7-60DC-4FCC-9DC2-B2D71F778AB1}" type="datetimeFigureOut">
              <a:rPr lang="ru-RU" smtClean="0"/>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128165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4747AC7-60DC-4FCC-9DC2-B2D71F778AB1}" type="datetimeFigureOut">
              <a:rPr lang="ru-RU" smtClean="0"/>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11045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4747AC7-60DC-4FCC-9DC2-B2D71F778AB1}" type="datetimeFigureOut">
              <a:rPr lang="ru-RU" smtClean="0"/>
              <a:t>31.03.2024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308310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747AC7-60DC-4FCC-9DC2-B2D71F778AB1}" type="datetimeFigureOut">
              <a:rPr lang="ru-RU" smtClean="0"/>
              <a:t>31.03.2024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120483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47AC7-60DC-4FCC-9DC2-B2D71F778AB1}" type="datetimeFigureOut">
              <a:rPr lang="ru-RU" smtClean="0"/>
              <a:t>31.03.2024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218033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747AC7-60DC-4FCC-9DC2-B2D71F778AB1}" type="datetimeFigureOut">
              <a:rPr lang="ru-RU" smtClean="0"/>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18884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747AC7-60DC-4FCC-9DC2-B2D71F778AB1}" type="datetimeFigureOut">
              <a:rPr lang="ru-RU" smtClean="0"/>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465D1D-65C5-4D2E-A907-6CC73008C84C}" type="slidenum">
              <a:rPr lang="ru-RU" smtClean="0"/>
              <a:t>‹#›</a:t>
            </a:fld>
            <a:endParaRPr lang="ru-RU"/>
          </a:p>
        </p:txBody>
      </p:sp>
    </p:spTree>
    <p:extLst>
      <p:ext uri="{BB962C8B-B14F-4D97-AF65-F5344CB8AC3E}">
        <p14:creationId xmlns:p14="http://schemas.microsoft.com/office/powerpoint/2010/main" val="32232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747AC7-60DC-4FCC-9DC2-B2D71F778AB1}" type="datetimeFigureOut">
              <a:rPr lang="ru-RU" smtClean="0"/>
              <a:t>31.03.2024</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E465D1D-65C5-4D2E-A907-6CC73008C84C}" type="slidenum">
              <a:rPr lang="ru-RU" smtClean="0"/>
              <a:t>‹#›</a:t>
            </a:fld>
            <a:endParaRPr lang="ru-RU"/>
          </a:p>
        </p:txBody>
      </p:sp>
    </p:spTree>
    <p:extLst>
      <p:ext uri="{BB962C8B-B14F-4D97-AF65-F5344CB8AC3E}">
        <p14:creationId xmlns:p14="http://schemas.microsoft.com/office/powerpoint/2010/main" val="5534667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if.ru/pictures/201304/Untitled-2(3).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if.ru/pictures/201304/1(24).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if.ru/pictures/201304/arl0144-170_1750x1750.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if.ru/pictures/201304/cva0514-97_1750x1750.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if.ru/pictures/201304/cav020100722-20_1750x1750.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if.ru/pictures/201304/3ka.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if.ru/pictures/201304/RIAN_00002928_LR_ru.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if.ru/pictures/201304/RIAN_00539629_LR_ru.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if.ru/pictures/201304/gle.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if.ru/pictures/201304/2(35).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3FC04-F282-11B9-DA20-E7F54078FBEB}"/>
              </a:ext>
            </a:extLst>
          </p:cNvPr>
          <p:cNvSpPr>
            <a:spLocks noGrp="1"/>
          </p:cNvSpPr>
          <p:nvPr>
            <p:ph type="ctrTitle"/>
          </p:nvPr>
        </p:nvSpPr>
        <p:spPr/>
        <p:txBody>
          <a:bodyPr/>
          <a:lstStyle/>
          <a:p>
            <a:r>
              <a:rPr lang="ru-RU" sz="3600" b="1" kern="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 самых известных космонавтов и их рекорды</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одзаголовок 2">
            <a:extLst>
              <a:ext uri="{FF2B5EF4-FFF2-40B4-BE49-F238E27FC236}">
                <a16:creationId xmlns:a16="http://schemas.microsoft.com/office/drawing/2014/main" id="{0DB94A9B-9B94-0A3B-2EAE-AA999D133DEE}"/>
              </a:ext>
            </a:extLst>
          </p:cNvPr>
          <p:cNvSpPr>
            <a:spLocks noGrp="1"/>
          </p:cNvSpPr>
          <p:nvPr>
            <p:ph type="subTitle" idx="1"/>
          </p:nvPr>
        </p:nvSpPr>
        <p:spPr/>
        <p:txBody>
          <a:bodyPr/>
          <a:lstStyle/>
          <a:p>
            <a:r>
              <a:rPr lang="ru-RU"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«Детский сад № 2 «Аленушка»</a:t>
            </a:r>
          </a:p>
          <a:p>
            <a:r>
              <a:rPr lang="ru-RU" b="1" dirty="0">
                <a:latin typeface="Times New Roman" panose="02020603050405020304" pitchFamily="18" charset="0"/>
                <a:cs typeface="Times New Roman" panose="02020603050405020304" pitchFamily="18" charset="0"/>
              </a:rPr>
              <a:t>Воспитатель Щербакова Татьяна Владимировна</a:t>
            </a:r>
          </a:p>
        </p:txBody>
      </p:sp>
    </p:spTree>
    <p:extLst>
      <p:ext uri="{BB962C8B-B14F-4D97-AF65-F5344CB8AC3E}">
        <p14:creationId xmlns:p14="http://schemas.microsoft.com/office/powerpoint/2010/main" val="196752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A720DF-F46B-80D8-4A7A-68A35A066709}"/>
              </a:ext>
            </a:extLst>
          </p:cNvPr>
          <p:cNvSpPr>
            <a:spLocks noGrp="1"/>
          </p:cNvSpPr>
          <p:nvPr>
            <p:ph type="title"/>
          </p:nvPr>
        </p:nvSpPr>
        <p:spPr>
          <a:xfrm>
            <a:off x="6583680" y="563298"/>
            <a:ext cx="5052060" cy="5906082"/>
          </a:xfrm>
        </p:spPr>
        <p:txBody>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Первым космическим туристом стал американский мультимиллионер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Деннис Тито</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который отправился в космос 28 апреля 2001 года. При этом де-факто первым туристом считается японский журналист </a:t>
            </a:r>
            <a:r>
              <a:rPr lang="ru-RU" sz="1800" b="1" dirty="0" err="1">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Тоёхиро</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Акияма</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за полет которого в декабре 1990 года заплатила Токийская телевизионная компания. Вообще, космическим туристом не может считаться человек, полет которого оплачивала какая-либо организация</a:t>
            </a:r>
            <a:endParaRPr lang="ru-RU"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0DF688B7-0958-91B0-336F-35320FAAB390}"/>
              </a:ext>
            </a:extLst>
          </p:cNvPr>
          <p:cNvPicPr>
            <a:picLocks noGrp="1" noChangeAspect="1"/>
          </p:cNvPicPr>
          <p:nvPr>
            <p:ph idx="1"/>
          </p:nvPr>
        </p:nvPicPr>
        <p:blipFill>
          <a:blip r:embed="rId3" cstate="print"/>
          <a:srcRect/>
          <a:stretch>
            <a:fillRect/>
          </a:stretch>
        </p:blipFill>
        <p:spPr bwMode="auto">
          <a:xfrm>
            <a:off x="370753" y="563298"/>
            <a:ext cx="5969640" cy="4500191"/>
          </a:xfrm>
          <a:prstGeom prst="rect">
            <a:avLst/>
          </a:prstGeom>
          <a:noFill/>
          <a:ln w="9525">
            <a:noFill/>
            <a:miter lim="800000"/>
            <a:headEnd/>
            <a:tailEnd/>
          </a:ln>
        </p:spPr>
      </p:pic>
    </p:spTree>
    <p:extLst>
      <p:ext uri="{BB962C8B-B14F-4D97-AF65-F5344CB8AC3E}">
        <p14:creationId xmlns:p14="http://schemas.microsoft.com/office/powerpoint/2010/main" val="88621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EAF1AA-D658-FC99-DDCC-777BBF45655D}"/>
              </a:ext>
            </a:extLst>
          </p:cNvPr>
          <p:cNvSpPr>
            <a:spLocks noGrp="1"/>
          </p:cNvSpPr>
          <p:nvPr>
            <p:ph type="title"/>
          </p:nvPr>
        </p:nvSpPr>
        <p:spPr>
          <a:xfrm>
            <a:off x="6389370" y="320040"/>
            <a:ext cx="5372100" cy="6103620"/>
          </a:xfrm>
        </p:spPr>
        <p:txBody>
          <a:bodyPr>
            <a:noAutofit/>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rPr>
              <a:t>Первым космонавтом Великобритании стала женщина –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rPr>
              <a:t>Хелена </a:t>
            </a:r>
            <a:r>
              <a:rPr lang="ru-RU" sz="1800" b="1" dirty="0" err="1">
                <a:solidFill>
                  <a:schemeClr val="bg2">
                    <a:lumMod val="75000"/>
                  </a:schemeClr>
                </a:solidFill>
                <a:effectLst/>
                <a:latin typeface="Times New Roman" panose="02020603050405020304" pitchFamily="18" charset="0"/>
                <a:ea typeface="Times New Roman" panose="02020603050405020304" pitchFamily="18" charset="0"/>
              </a:rPr>
              <a:t>Шармен</a:t>
            </a:r>
            <a:r>
              <a:rPr lang="ru-RU" sz="1800" dirty="0">
                <a:solidFill>
                  <a:schemeClr val="bg2">
                    <a:lumMod val="75000"/>
                  </a:schemeClr>
                </a:solidFill>
                <a:effectLst/>
                <a:latin typeface="Times New Roman" panose="02020603050405020304" pitchFamily="18" charset="0"/>
                <a:ea typeface="Times New Roman" panose="02020603050405020304" pitchFamily="18" charset="0"/>
              </a:rPr>
              <a:t> (</a:t>
            </a:r>
            <a:r>
              <a:rPr lang="ru-RU" sz="1800" dirty="0" err="1">
                <a:solidFill>
                  <a:schemeClr val="bg2">
                    <a:lumMod val="75000"/>
                  </a:schemeClr>
                </a:solidFill>
                <a:effectLst/>
                <a:latin typeface="Times New Roman" panose="02020603050405020304" pitchFamily="18" charset="0"/>
                <a:ea typeface="Times New Roman" panose="02020603050405020304" pitchFamily="18" charset="0"/>
              </a:rPr>
              <a:t>Helen</a:t>
            </a:r>
            <a:r>
              <a:rPr lang="ru-RU" sz="1800" dirty="0">
                <a:solidFill>
                  <a:schemeClr val="bg2">
                    <a:lumMod val="75000"/>
                  </a:schemeClr>
                </a:solidFill>
                <a:effectLst/>
                <a:latin typeface="Times New Roman" panose="02020603050405020304" pitchFamily="18" charset="0"/>
                <a:ea typeface="Times New Roman" panose="02020603050405020304" pitchFamily="18" charset="0"/>
              </a:rPr>
              <a:t> </a:t>
            </a:r>
            <a:r>
              <a:rPr lang="ru-RU" sz="1800" dirty="0" err="1">
                <a:solidFill>
                  <a:schemeClr val="bg2">
                    <a:lumMod val="75000"/>
                  </a:schemeClr>
                </a:solidFill>
                <a:effectLst/>
                <a:latin typeface="Times New Roman" panose="02020603050405020304" pitchFamily="18" charset="0"/>
                <a:ea typeface="Times New Roman" panose="02020603050405020304" pitchFamily="18" charset="0"/>
              </a:rPr>
              <a:t>Sharman</a:t>
            </a:r>
            <a:r>
              <a:rPr lang="ru-RU" sz="1800" dirty="0">
                <a:solidFill>
                  <a:schemeClr val="bg2">
                    <a:lumMod val="75000"/>
                  </a:schemeClr>
                </a:solidFill>
                <a:effectLst/>
                <a:latin typeface="Times New Roman" panose="02020603050405020304" pitchFamily="18" charset="0"/>
                <a:ea typeface="Times New Roman" panose="02020603050405020304" pitchFamily="18" charset="0"/>
              </a:rPr>
              <a:t>), которая отправилась в полет 18 мая 1991 года в составе экипажа «Союз ТМ-12». Она считается единственным космонавтом, летавшим в космос в качестве официального представителя Великобритании, все остальные имели помимо британского гражданство другой страны. Интересно, что до того как стать космонавтом, </a:t>
            </a:r>
            <a:r>
              <a:rPr lang="ru-RU" sz="1800" dirty="0" err="1">
                <a:solidFill>
                  <a:schemeClr val="bg2">
                    <a:lumMod val="75000"/>
                  </a:schemeClr>
                </a:solidFill>
                <a:effectLst/>
                <a:latin typeface="Times New Roman" panose="02020603050405020304" pitchFamily="18" charset="0"/>
                <a:ea typeface="Times New Roman" panose="02020603050405020304" pitchFamily="18" charset="0"/>
              </a:rPr>
              <a:t>Шармен</a:t>
            </a:r>
            <a:r>
              <a:rPr lang="ru-RU" sz="1800" dirty="0">
                <a:solidFill>
                  <a:schemeClr val="bg2">
                    <a:lumMod val="75000"/>
                  </a:schemeClr>
                </a:solidFill>
                <a:effectLst/>
                <a:latin typeface="Times New Roman" panose="02020603050405020304" pitchFamily="18" charset="0"/>
                <a:ea typeface="Times New Roman" panose="02020603050405020304" pitchFamily="18" charset="0"/>
              </a:rPr>
              <a:t> работала химиком-технологом на кондитерской фабрике и откликнулась на обращение о конкурсном отборе участников космического полета в 1989 году. Из 13 000 участников выбрали именно её, после чего она приступила к тренировкам в подмосковном Звездном городке</a:t>
            </a:r>
            <a:endParaRPr lang="ru-RU" sz="1800" dirty="0">
              <a:solidFill>
                <a:schemeClr val="bg2">
                  <a:lumMod val="75000"/>
                </a:schemeClr>
              </a:solidFill>
            </a:endParaRPr>
          </a:p>
        </p:txBody>
      </p:sp>
      <p:pic>
        <p:nvPicPr>
          <p:cNvPr id="4" name="Объект 3">
            <a:hlinkClick r:id="rId2"/>
            <a:extLst>
              <a:ext uri="{FF2B5EF4-FFF2-40B4-BE49-F238E27FC236}">
                <a16:creationId xmlns:a16="http://schemas.microsoft.com/office/drawing/2014/main" id="{F443254B-4DF9-6381-4ECE-CBE69BE9D004}"/>
              </a:ext>
            </a:extLst>
          </p:cNvPr>
          <p:cNvPicPr>
            <a:picLocks noGrp="1" noChangeAspect="1"/>
          </p:cNvPicPr>
          <p:nvPr>
            <p:ph idx="1"/>
          </p:nvPr>
        </p:nvPicPr>
        <p:blipFill>
          <a:blip r:embed="rId3" cstate="print"/>
          <a:srcRect/>
          <a:stretch>
            <a:fillRect/>
          </a:stretch>
        </p:blipFill>
        <p:spPr bwMode="auto">
          <a:xfrm>
            <a:off x="336462" y="662940"/>
            <a:ext cx="5958761" cy="4491990"/>
          </a:xfrm>
          <a:prstGeom prst="rect">
            <a:avLst/>
          </a:prstGeom>
          <a:noFill/>
          <a:ln w="9525">
            <a:noFill/>
            <a:miter lim="800000"/>
            <a:headEnd/>
            <a:tailEnd/>
          </a:ln>
        </p:spPr>
      </p:pic>
    </p:spTree>
    <p:extLst>
      <p:ext uri="{BB962C8B-B14F-4D97-AF65-F5344CB8AC3E}">
        <p14:creationId xmlns:p14="http://schemas.microsoft.com/office/powerpoint/2010/main" val="316708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49354-2FE4-7488-6207-936F5C02D61C}"/>
              </a:ext>
            </a:extLst>
          </p:cNvPr>
          <p:cNvSpPr>
            <a:spLocks noGrp="1"/>
          </p:cNvSpPr>
          <p:nvPr>
            <p:ph type="title"/>
          </p:nvPr>
        </p:nvSpPr>
        <p:spPr>
          <a:xfrm>
            <a:off x="7383780" y="205740"/>
            <a:ext cx="4537710" cy="5897880"/>
          </a:xfrm>
        </p:spPr>
        <p:txBody>
          <a:bodyPr>
            <a:normAutofit fontScale="90000"/>
          </a:bodyPr>
          <a:lstStyle/>
          <a:p>
            <a:pPr lvl="0" algn="ctr" defTabSz="914400" eaLnBrk="0" fontAlgn="base" hangingPunct="0">
              <a:spcAft>
                <a:spcPct val="0"/>
              </a:spcAft>
            </a:pP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космосе так здорово!</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Звёзды и планеты</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чёрной невесомости</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Медленно плывут!</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космосе так здорово!</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Острые ракеты</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На огромной скорости</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Мчатся там и тут!</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Так чудесно в космосе!</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Так волшебно в космосе!</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настоящем космосе</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Побывал однажды!</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настоящем космосе!</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том, который видел сквозь,</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В том, который видел сквозь</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t>Телескоп бумажный!</a:t>
            </a:r>
            <a:br>
              <a:rPr lang="ru-RU" altLang="ru-RU" sz="2000" b="1" cap="none" dirty="0">
                <a:ln>
                  <a:noFill/>
                </a:ln>
                <a:solidFill>
                  <a:schemeClr val="bg2">
                    <a:lumMod val="75000"/>
                  </a:schemeClr>
                </a:solidFill>
                <a:latin typeface="Times New Roman" panose="02020603050405020304" pitchFamily="18" charset="0"/>
                <a:cs typeface="Times New Roman" panose="02020603050405020304" pitchFamily="18" charset="0"/>
              </a:rPr>
            </a:br>
            <a:endParaRPr lang="ru-RU" sz="2000" b="1"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2051" name="Picture 3">
            <a:extLst>
              <a:ext uri="{FF2B5EF4-FFF2-40B4-BE49-F238E27FC236}">
                <a16:creationId xmlns:a16="http://schemas.microsoft.com/office/drawing/2014/main" id="{361DCFE0-7CFE-67F3-685A-57E5816575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 y="696594"/>
            <a:ext cx="6767689" cy="380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22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2A4356-9638-B908-B400-E27DDC1D5069}"/>
              </a:ext>
            </a:extLst>
          </p:cNvPr>
          <p:cNvSpPr>
            <a:spLocks noGrp="1"/>
          </p:cNvSpPr>
          <p:nvPr>
            <p:ph type="title"/>
          </p:nvPr>
        </p:nvSpPr>
        <p:spPr>
          <a:xfrm>
            <a:off x="5795010" y="297180"/>
            <a:ext cx="5463540" cy="5697219"/>
          </a:xfrm>
        </p:spPr>
        <p:txBody>
          <a:bodyPr>
            <a:normAutofit/>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Самый первый в истории человечества космонавт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Юрий Гагарин</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отправился покорять космос 12 апреля 1961 года на корабле «Восток-1». Его полет продлился 108 минут. Гагарин был удостоен звания Герой Советского Союза. Кроме того, его наградили «Волгой» с номерами 12-04 ЮАГ — это дата совершенного полета и инициалы первого космонавта</a:t>
            </a:r>
            <a:br>
              <a:rPr lang="ru-RU" sz="18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562D0DF0-94A3-DA75-5A8B-D92BFD0CA6F6}"/>
              </a:ext>
            </a:extLst>
          </p:cNvPr>
          <p:cNvPicPr>
            <a:picLocks noGrp="1" noChangeAspect="1"/>
          </p:cNvPicPr>
          <p:nvPr>
            <p:ph idx="1"/>
          </p:nvPr>
        </p:nvPicPr>
        <p:blipFill>
          <a:blip r:embed="rId3" cstate="print"/>
          <a:srcRect/>
          <a:stretch>
            <a:fillRect/>
          </a:stretch>
        </p:blipFill>
        <p:spPr bwMode="auto">
          <a:xfrm>
            <a:off x="473623" y="1338420"/>
            <a:ext cx="5259826" cy="3965100"/>
          </a:xfrm>
          <a:prstGeom prst="rect">
            <a:avLst/>
          </a:prstGeom>
          <a:noFill/>
          <a:ln w="9525">
            <a:noFill/>
            <a:miter lim="800000"/>
            <a:headEnd/>
            <a:tailEnd/>
          </a:ln>
        </p:spPr>
      </p:pic>
    </p:spTree>
    <p:extLst>
      <p:ext uri="{BB962C8B-B14F-4D97-AF65-F5344CB8AC3E}">
        <p14:creationId xmlns:p14="http://schemas.microsoft.com/office/powerpoint/2010/main" val="394053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C50F95-E0C6-8DAF-0F63-5DD0004B86D8}"/>
              </a:ext>
            </a:extLst>
          </p:cNvPr>
          <p:cNvSpPr>
            <a:spLocks noGrp="1"/>
          </p:cNvSpPr>
          <p:nvPr>
            <p:ph type="title"/>
          </p:nvPr>
        </p:nvSpPr>
        <p:spPr>
          <a:xfrm>
            <a:off x="5703570" y="563300"/>
            <a:ext cx="5715000" cy="5431100"/>
          </a:xfrm>
        </p:spPr>
        <p:txBody>
          <a:bodyPr>
            <a:normAutofit/>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Первая женщина-космонавт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Валентина Терешкова</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совершила полет в космос 16 июня 1963 года на корабле «Восток-6». Кроме того, Терешкова — единственная женщина, совершившая одиночный полет, все остальные летали только в составе экипажей</a:t>
            </a:r>
            <a:br>
              <a:rPr lang="ru-RU" sz="18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DFAE00AB-2A43-8EBF-1E7C-1DA852EC489E}"/>
              </a:ext>
            </a:extLst>
          </p:cNvPr>
          <p:cNvPicPr>
            <a:picLocks noGrp="1" noChangeAspect="1"/>
          </p:cNvPicPr>
          <p:nvPr>
            <p:ph idx="1"/>
          </p:nvPr>
        </p:nvPicPr>
        <p:blipFill>
          <a:blip r:embed="rId3" cstate="print"/>
          <a:srcRect/>
          <a:stretch>
            <a:fillRect/>
          </a:stretch>
        </p:blipFill>
        <p:spPr bwMode="auto">
          <a:xfrm>
            <a:off x="522287" y="563298"/>
            <a:ext cx="5023887" cy="4100141"/>
          </a:xfrm>
          <a:prstGeom prst="rect">
            <a:avLst/>
          </a:prstGeom>
          <a:noFill/>
          <a:ln w="9525">
            <a:noFill/>
            <a:miter lim="800000"/>
            <a:headEnd/>
            <a:tailEnd/>
          </a:ln>
        </p:spPr>
      </p:pic>
    </p:spTree>
    <p:extLst>
      <p:ext uri="{BB962C8B-B14F-4D97-AF65-F5344CB8AC3E}">
        <p14:creationId xmlns:p14="http://schemas.microsoft.com/office/powerpoint/2010/main" val="358987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16C345-FB6B-4200-1720-4D7225FBE4E7}"/>
              </a:ext>
            </a:extLst>
          </p:cNvPr>
          <p:cNvSpPr>
            <a:spLocks noGrp="1"/>
          </p:cNvSpPr>
          <p:nvPr>
            <p:ph type="title"/>
          </p:nvPr>
        </p:nvSpPr>
        <p:spPr>
          <a:xfrm>
            <a:off x="6343984" y="563298"/>
            <a:ext cx="4663106" cy="5431101"/>
          </a:xfrm>
        </p:spPr>
        <p:txBody>
          <a:bodyPr/>
          <a:lstStyle/>
          <a:p>
            <a:pPr algn="just"/>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Алексей Леонов</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первый человек, который вышел в открытый космос 18 марта 1965 года. Продолжительность первого выхода составила 23 минуты, из которых вне корабля космонавт пробыл 12 минут. Во время пребывания в открытом космосе его скафандр разбух и препятствовал возвращению обратно в корабль. Войти космонавту удалось только после того, как Леонов стравил из скафандра лишнее давление, при этом залез он внутрь корабля вперед головой, а не ногами, как полагалось по инструкции</a:t>
            </a:r>
            <a:br>
              <a:rPr lang="ru-RU" sz="18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021BAE65-ECB0-7A99-5D1C-9DB6C2F0856D}"/>
              </a:ext>
            </a:extLst>
          </p:cNvPr>
          <p:cNvPicPr>
            <a:picLocks noGrp="1" noChangeAspect="1"/>
          </p:cNvPicPr>
          <p:nvPr>
            <p:ph idx="1"/>
          </p:nvPr>
        </p:nvPicPr>
        <p:blipFill>
          <a:blip r:embed="rId3" cstate="print"/>
          <a:srcRect/>
          <a:stretch>
            <a:fillRect/>
          </a:stretch>
        </p:blipFill>
        <p:spPr bwMode="auto">
          <a:xfrm>
            <a:off x="458893" y="563298"/>
            <a:ext cx="5389125" cy="5163131"/>
          </a:xfrm>
          <a:prstGeom prst="rect">
            <a:avLst/>
          </a:prstGeom>
          <a:noFill/>
          <a:ln w="9525">
            <a:noFill/>
            <a:miter lim="800000"/>
            <a:headEnd/>
            <a:tailEnd/>
          </a:ln>
        </p:spPr>
      </p:pic>
    </p:spTree>
    <p:extLst>
      <p:ext uri="{BB962C8B-B14F-4D97-AF65-F5344CB8AC3E}">
        <p14:creationId xmlns:p14="http://schemas.microsoft.com/office/powerpoint/2010/main" val="105766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F59D0-984B-001F-A5F8-E5292FB58A65}"/>
              </a:ext>
            </a:extLst>
          </p:cNvPr>
          <p:cNvSpPr>
            <a:spLocks noGrp="1"/>
          </p:cNvSpPr>
          <p:nvPr>
            <p:ph type="title"/>
          </p:nvPr>
        </p:nvSpPr>
        <p:spPr>
          <a:xfrm>
            <a:off x="6789420" y="480060"/>
            <a:ext cx="4377690" cy="5514339"/>
          </a:xfrm>
        </p:spPr>
        <p:txBody>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Первым на лунную поверхность ступил американский астронавт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Нил Армстронг</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21 июля 1969 года в 2 часа 56 минут по Гринвичу. Спустя 15 минут к нему присоединился</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Эдвин Олдрин</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Всего на Луне космонавты провели два с половиной часа.</a:t>
            </a:r>
            <a:b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18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200" b="1"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Слева направо, Нил Армстронг, командир, Майкл Коллинз, пилот командного модуля, и Эдвин Э. Олдрин младший, пилот лунного модуля</a:t>
            </a:r>
            <a:endParaRPr lang="ru-RU" sz="1200" b="1"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4B681FE8-1D9D-2E0D-EF41-D04DACE7E14D}"/>
              </a:ext>
            </a:extLst>
          </p:cNvPr>
          <p:cNvPicPr>
            <a:picLocks noGrp="1" noChangeAspect="1"/>
          </p:cNvPicPr>
          <p:nvPr>
            <p:ph idx="1"/>
          </p:nvPr>
        </p:nvPicPr>
        <p:blipFill>
          <a:blip r:embed="rId3" cstate="print"/>
          <a:srcRect/>
          <a:stretch>
            <a:fillRect/>
          </a:stretch>
        </p:blipFill>
        <p:spPr bwMode="auto">
          <a:xfrm>
            <a:off x="633228" y="480060"/>
            <a:ext cx="5871364" cy="4914900"/>
          </a:xfrm>
          <a:prstGeom prst="rect">
            <a:avLst/>
          </a:prstGeom>
          <a:noFill/>
          <a:ln w="9525">
            <a:noFill/>
            <a:miter lim="800000"/>
            <a:headEnd/>
            <a:tailEnd/>
          </a:ln>
        </p:spPr>
      </p:pic>
    </p:spTree>
    <p:extLst>
      <p:ext uri="{BB962C8B-B14F-4D97-AF65-F5344CB8AC3E}">
        <p14:creationId xmlns:p14="http://schemas.microsoft.com/office/powerpoint/2010/main" val="164623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B8EC7-A7EC-7A52-8581-6DCDDF55D4F7}"/>
              </a:ext>
            </a:extLst>
          </p:cNvPr>
          <p:cNvSpPr>
            <a:spLocks noGrp="1"/>
          </p:cNvSpPr>
          <p:nvPr>
            <p:ph type="title"/>
          </p:nvPr>
        </p:nvSpPr>
        <p:spPr>
          <a:xfrm>
            <a:off x="6812280" y="563298"/>
            <a:ext cx="5074920" cy="5431101"/>
          </a:xfrm>
        </p:spPr>
        <p:txBody>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По числу выходов в открытый космос мировой рекорд принадлежит российскому космонавту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Анатолию Соловьеву</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Он совершил 16 выходов общей продолжительностью более 78 часов. Суммарный налет Соловьева в космосе составил 651 сутки.</a:t>
            </a:r>
            <a:b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2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ЦЕНТР ПОДГОТОВКИ КОСМОНАВТОВ имени Ю. </a:t>
            </a:r>
            <a:r>
              <a:rPr lang="ru-RU" sz="12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Гагарина. Экипаж-дублер (слева направо): германский космонавт Р. </a:t>
            </a:r>
            <a:r>
              <a:rPr lang="ru-RU" sz="1200" dirty="0" err="1">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Эвалд</a:t>
            </a:r>
            <a:r>
              <a:rPr lang="ru-RU" sz="120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командир экипажа А. Соловьев, бортинженер С. Авдеев.</a:t>
            </a:r>
            <a:endParaRPr lang="ru-RU" sz="1200"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900EFB70-7E2D-FB7A-68C4-A7869329DEE0}"/>
              </a:ext>
            </a:extLst>
          </p:cNvPr>
          <p:cNvPicPr>
            <a:picLocks noGrp="1" noChangeAspect="1"/>
          </p:cNvPicPr>
          <p:nvPr>
            <p:ph idx="1"/>
          </p:nvPr>
        </p:nvPicPr>
        <p:blipFill>
          <a:blip r:embed="rId3" cstate="print"/>
          <a:srcRect/>
          <a:stretch>
            <a:fillRect/>
          </a:stretch>
        </p:blipFill>
        <p:spPr bwMode="auto">
          <a:xfrm>
            <a:off x="467889" y="1317678"/>
            <a:ext cx="5813382" cy="3924033"/>
          </a:xfrm>
          <a:prstGeom prst="rect">
            <a:avLst/>
          </a:prstGeom>
          <a:noFill/>
          <a:ln w="9525">
            <a:noFill/>
            <a:miter lim="800000"/>
            <a:headEnd/>
            <a:tailEnd/>
          </a:ln>
        </p:spPr>
      </p:pic>
    </p:spTree>
    <p:extLst>
      <p:ext uri="{BB962C8B-B14F-4D97-AF65-F5344CB8AC3E}">
        <p14:creationId xmlns:p14="http://schemas.microsoft.com/office/powerpoint/2010/main" val="92348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37CD9-02D1-57C0-A33B-30BFC120AD87}"/>
              </a:ext>
            </a:extLst>
          </p:cNvPr>
          <p:cNvSpPr>
            <a:spLocks noGrp="1"/>
          </p:cNvSpPr>
          <p:nvPr>
            <p:ph type="title"/>
          </p:nvPr>
        </p:nvSpPr>
        <p:spPr>
          <a:xfrm>
            <a:off x="5913120" y="563298"/>
            <a:ext cx="5471160" cy="5734632"/>
          </a:xfrm>
        </p:spPr>
        <p:txBody>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Самым молодым космонавтом является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Герман Титов</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на момент полета ему было 25 лет. Кроме того, Титов также является вторым советским астронавтом в космосе и первым человеком, совершившим длительный (более суток) космический полет. Полет длительностью 1 день 1 час космонавт совершил с 6 на 7 августа 1961 года</a:t>
            </a:r>
            <a:endParaRPr lang="ru-RU"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DEB628A1-DB61-7456-2E4A-2683A8C7D9FF}"/>
              </a:ext>
            </a:extLst>
          </p:cNvPr>
          <p:cNvPicPr>
            <a:picLocks noGrp="1" noChangeAspect="1"/>
          </p:cNvPicPr>
          <p:nvPr>
            <p:ph idx="1"/>
          </p:nvPr>
        </p:nvPicPr>
        <p:blipFill>
          <a:blip r:embed="rId3" cstate="print"/>
          <a:srcRect/>
          <a:stretch>
            <a:fillRect/>
          </a:stretch>
        </p:blipFill>
        <p:spPr bwMode="auto">
          <a:xfrm>
            <a:off x="513989" y="563298"/>
            <a:ext cx="5191897" cy="5288861"/>
          </a:xfrm>
          <a:prstGeom prst="rect">
            <a:avLst/>
          </a:prstGeom>
          <a:noFill/>
          <a:ln w="9525">
            <a:noFill/>
            <a:miter lim="800000"/>
            <a:headEnd/>
            <a:tailEnd/>
          </a:ln>
        </p:spPr>
      </p:pic>
    </p:spTree>
    <p:extLst>
      <p:ext uri="{BB962C8B-B14F-4D97-AF65-F5344CB8AC3E}">
        <p14:creationId xmlns:p14="http://schemas.microsoft.com/office/powerpoint/2010/main" val="400590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995E37-3251-5496-0751-343FC92FFC2F}"/>
              </a:ext>
            </a:extLst>
          </p:cNvPr>
          <p:cNvSpPr>
            <a:spLocks noGrp="1"/>
          </p:cNvSpPr>
          <p:nvPr>
            <p:ph type="title"/>
          </p:nvPr>
        </p:nvSpPr>
        <p:spPr>
          <a:xfrm>
            <a:off x="6412230" y="563298"/>
            <a:ext cx="4812030" cy="5431101"/>
          </a:xfrm>
        </p:spPr>
        <p:txBody>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Самым пожилым космонавтом, совершившим космический полет, считается американец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Джон Гленн</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Ему было 77 лет, когда он участвовал в полете на корабле «Дискавери STS-95» в октябре 1998 года. Кроме того, Гленн установил своего рода уникальный рекорд – перерыв между полетами в космос у него составил 36 лет (первый раз он был в космосе в 1962 году)</a:t>
            </a:r>
            <a:endParaRPr lang="ru-RU"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68091760-715C-1269-18A2-277368005A72}"/>
              </a:ext>
            </a:extLst>
          </p:cNvPr>
          <p:cNvPicPr>
            <a:picLocks noGrp="1" noChangeAspect="1"/>
          </p:cNvPicPr>
          <p:nvPr>
            <p:ph idx="1"/>
          </p:nvPr>
        </p:nvPicPr>
        <p:blipFill>
          <a:blip r:embed="rId3" cstate="print"/>
          <a:srcRect/>
          <a:stretch>
            <a:fillRect/>
          </a:stretch>
        </p:blipFill>
        <p:spPr bwMode="auto">
          <a:xfrm>
            <a:off x="395704" y="563298"/>
            <a:ext cx="5611418" cy="4968821"/>
          </a:xfrm>
          <a:prstGeom prst="rect">
            <a:avLst/>
          </a:prstGeom>
          <a:noFill/>
          <a:ln w="9525">
            <a:noFill/>
            <a:miter lim="800000"/>
            <a:headEnd/>
            <a:tailEnd/>
          </a:ln>
        </p:spPr>
      </p:pic>
    </p:spTree>
    <p:extLst>
      <p:ext uri="{BB962C8B-B14F-4D97-AF65-F5344CB8AC3E}">
        <p14:creationId xmlns:p14="http://schemas.microsoft.com/office/powerpoint/2010/main" val="161249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26FDCA-96E2-3141-971C-7B42F8E7510A}"/>
              </a:ext>
            </a:extLst>
          </p:cNvPr>
          <p:cNvSpPr>
            <a:spLocks noGrp="1"/>
          </p:cNvSpPr>
          <p:nvPr>
            <p:ph type="title"/>
          </p:nvPr>
        </p:nvSpPr>
        <p:spPr>
          <a:xfrm>
            <a:off x="6777989" y="563298"/>
            <a:ext cx="5008967" cy="5951802"/>
          </a:xfrm>
        </p:spPr>
        <p:txBody>
          <a:bodyPr>
            <a:normAutofit/>
          </a:bodyPr>
          <a:lstStyle/>
          <a:p>
            <a:pPr algn="just"/>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Дольше всех на Луне пробыли американские астронавты </a:t>
            </a:r>
            <a:r>
              <a:rPr lang="ru-RU" sz="18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Харрисон Шмит</a:t>
            </a:r>
            <a:r>
              <a:rPr lang="ru-RU" sz="1800"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и </a:t>
            </a:r>
            <a:r>
              <a:rPr lang="ru-RU" sz="1800" b="1"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Юджин </a:t>
            </a:r>
            <a:r>
              <a:rPr lang="ru-RU" sz="1800" b="1" dirty="0" err="1">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Сернан</a:t>
            </a:r>
            <a:r>
              <a:rPr lang="ru-RU" sz="1800" dirty="0">
                <a:solidFill>
                  <a:schemeClr val="bg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в составе экипажа «Apollo 17» в 1972 году. Всего космонавты находились на поверхности земного спутника 75 часов. За это время они совершили три выхода на лунную поверхность общей продолжительностью 22 часа. Они были последними, кто побывал на Луне, и, по некоторым данным, оставили на Луне небольшой диск с надписью «Здесь человек завершил первый этап освоения Луны, декабрь 1972 года»</a:t>
            </a:r>
            <a:endParaRPr lang="ru-RU" sz="1800"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Объект 3">
            <a:hlinkClick r:id="rId2"/>
            <a:extLst>
              <a:ext uri="{FF2B5EF4-FFF2-40B4-BE49-F238E27FC236}">
                <a16:creationId xmlns:a16="http://schemas.microsoft.com/office/drawing/2014/main" id="{9A572A32-70B6-D479-A729-22D274DFE6CE}"/>
              </a:ext>
            </a:extLst>
          </p:cNvPr>
          <p:cNvPicPr>
            <a:picLocks noGrp="1" noChangeAspect="1"/>
          </p:cNvPicPr>
          <p:nvPr>
            <p:ph idx="1"/>
          </p:nvPr>
        </p:nvPicPr>
        <p:blipFill>
          <a:blip r:embed="rId3" cstate="print"/>
          <a:srcRect/>
          <a:stretch>
            <a:fillRect/>
          </a:stretch>
        </p:blipFill>
        <p:spPr bwMode="auto">
          <a:xfrm>
            <a:off x="405043" y="563298"/>
            <a:ext cx="6045452" cy="4557341"/>
          </a:xfrm>
          <a:prstGeom prst="rect">
            <a:avLst/>
          </a:prstGeom>
          <a:noFill/>
          <a:ln w="9525">
            <a:noFill/>
            <a:miter lim="800000"/>
            <a:headEnd/>
            <a:tailEnd/>
          </a:ln>
        </p:spPr>
      </p:pic>
    </p:spTree>
    <p:extLst>
      <p:ext uri="{BB962C8B-B14F-4D97-AF65-F5344CB8AC3E}">
        <p14:creationId xmlns:p14="http://schemas.microsoft.com/office/powerpoint/2010/main" val="279638780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51</TotalTime>
  <Words>769</Words>
  <Application>Microsoft Office PowerPoint</Application>
  <PresentationFormat>Широкоэкранный</PresentationFormat>
  <Paragraphs>14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Century Gothic</vt:lpstr>
      <vt:lpstr>Times New Roman</vt:lpstr>
      <vt:lpstr>Wingdings 3</vt:lpstr>
      <vt:lpstr>Сектор</vt:lpstr>
      <vt:lpstr>10 самых известных космонавтов и их рекорды </vt:lpstr>
      <vt:lpstr>Самый первый в истории человечества космонавт Юрий Гагарин отправился покорять космос 12 апреля 1961 года на корабле «Восток-1». Его полет продлился 108 минут. Гагарин был удостоен звания Герой Советского Союза. Кроме того, его наградили «Волгой» с номерами 12-04 ЮАГ — это дата совершенного полета и инициалы первого космонавта </vt:lpstr>
      <vt:lpstr>Первая женщина-космонавт Валентина Терешкова совершила полет в космос 16 июня 1963 года на корабле «Восток-6». Кроме того, Терешкова — единственная женщина, совершившая одиночный полет, все остальные летали только в составе экипажей </vt:lpstr>
      <vt:lpstr>Алексей Леонов — первый человек, который вышел в открытый космос 18 марта 1965 года. Продолжительность первого выхода составила 23 минуты, из которых вне корабля космонавт пробыл 12 минут. Во время пребывания в открытом космосе его скафандр разбух и препятствовал возвращению обратно в корабль. Войти космонавту удалось только после того, как Леонов стравил из скафандра лишнее давление, при этом залез он внутрь корабля вперед головой, а не ногами, как полагалось по инструкции </vt:lpstr>
      <vt:lpstr>Первым на лунную поверхность ступил американский астронавт Нил Армстронг 21 июля 1969 года в 2 часа 56 минут по Гринвичу. Спустя 15 минут к нему присоединился Эдвин Олдрин. Всего на Луне космонавты провели два с половиной часа.  Слева направо, Нил Армстронг, командир, Майкл Коллинз, пилот командного модуля, и Эдвин Э. Олдрин младший, пилот лунного модуля</vt:lpstr>
      <vt:lpstr>По числу выходов в открытый космос мировой рекорд принадлежит российскому космонавту Анатолию Соловьеву. Он совершил 16 выходов общей продолжительностью более 78 часов. Суммарный налет Соловьева в космосе составил 651 сутки.  ЦЕНТР ПОДГОТОВКИ КОСМОНАВТОВ имени Ю. Гагарина. Экипаж-дублер (слева направо): германский космонавт Р. Эвалд, командир экипажа А. Соловьев, бортинженер С. Авдеев.</vt:lpstr>
      <vt:lpstr>Самым молодым космонавтом является Герман Титов, на момент полета ему было 25 лет. Кроме того, Титов также является вторым советским астронавтом в космосе и первым человеком, совершившим длительный (более суток) космический полет. Полет длительностью 1 день 1 час космонавт совершил с 6 на 7 августа 1961 года</vt:lpstr>
      <vt:lpstr>Самым пожилым космонавтом, совершившим космический полет, считается американец Джон Гленн. Ему было 77 лет, когда он участвовал в полете на корабле «Дискавери STS-95» в октябре 1998 года. Кроме того, Гленн установил своего рода уникальный рекорд – перерыв между полетами в космос у него составил 36 лет (первый раз он был в космосе в 1962 году)</vt:lpstr>
      <vt:lpstr>Дольше всех на Луне пробыли американские астронавты Харрисон Шмит  и Юджин Сернан  в составе экипажа «Apollo 17» в 1972 году. Всего космонавты находились на поверхности земного спутника 75 часов. За это время они совершили три выхода на лунную поверхность общей продолжительностью 22 часа. Они были последними, кто побывал на Луне, и, по некоторым данным, оставили на Луне небольшой диск с надписью «Здесь человек завершил первый этап освоения Луны, декабрь 1972 года»</vt:lpstr>
      <vt:lpstr>Первым космическим туристом стал американский мультимиллионер Деннис Тито, который отправился в космос 28 апреля 2001 года. При этом де-факто первым туристом считается японский журналист Тоёхиро Акияма, за полет которого в декабре 1990 года заплатила Токийская телевизионная компания. Вообще, космическим туристом не может считаться человек, полет которого оплачивала какая-либо организация</vt:lpstr>
      <vt:lpstr>Первым космонавтом Великобритании стала женщина – Хелена Шармен (Helen Sharman), которая отправилась в полет 18 мая 1991 года в составе экипажа «Союз ТМ-12». Она считается единственным космонавтом, летавшим в космос в качестве официального представителя Великобритании, все остальные имели помимо британского гражданство другой страны. Интересно, что до того как стать космонавтом, Шармен работала химиком-технологом на кондитерской фабрике и откликнулась на обращение о конкурсном отборе участников космического полета в 1989 году. Из 13 000 участников выбрали именно её, после чего она приступила к тренировкам в подмосковном Звездном городке</vt:lpstr>
      <vt:lpstr>В космосе так здорово! Звёзды и планеты В чёрной невесомости Медленно плывут!  В космосе так здорово! Острые ракеты На огромной скорости Мчатся там и тут!  Так чудесно в космосе! Так волшебно в космосе! В настоящем космосе Побывал однажды!  В настоящем космосе! В том, который видел сквозь, В том, который видел сквозь Телескоп бумажный!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самых известных космонавтов и их рекорды </dc:title>
  <dc:creator>User User</dc:creator>
  <cp:lastModifiedBy>User User</cp:lastModifiedBy>
  <cp:revision>1</cp:revision>
  <dcterms:created xsi:type="dcterms:W3CDTF">2024-03-31T12:14:38Z</dcterms:created>
  <dcterms:modified xsi:type="dcterms:W3CDTF">2024-03-31T13:05:45Z</dcterms:modified>
</cp:coreProperties>
</file>